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3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822C-D490-1A42-A9F7-B2C52058D809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3615-7D84-2545-A25E-016BFD62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incedogroup.com</a:t>
            </a:r>
            <a:r>
              <a:rPr lang="en-US" baseline="0" dirty="0" smtClean="0"/>
              <a:t>/whats-the-difference-between-successful-business-strategies-and-business-plans/. http://</a:t>
            </a:r>
            <a:r>
              <a:rPr lang="en-US" baseline="0" dirty="0" err="1" smtClean="0"/>
              <a:t>incedogroup.com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-content/uploads/2013/11/20131128-successful-business-strategies-2.jpg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8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www.mcfrecognition.com</a:t>
            </a:r>
            <a:r>
              <a:rPr lang="en-US" dirty="0" smtClean="0"/>
              <a:t>/service-recognition/products.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WBS – See Phillips, p 199.</a:t>
            </a:r>
          </a:p>
          <a:p>
            <a:r>
              <a:rPr lang="en-US" dirty="0" smtClean="0"/>
              <a:t>Image is from the Wikipedia article.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Trello</a:t>
            </a:r>
            <a:r>
              <a:rPr lang="en-US" dirty="0" smtClean="0"/>
              <a:t> is an</a:t>
            </a:r>
            <a:r>
              <a:rPr lang="en-US" baseline="0" dirty="0" smtClean="0"/>
              <a:t> online planning system using cards that move around like in </a:t>
            </a:r>
            <a:r>
              <a:rPr lang="en-US" baseline="0" dirty="0" err="1" smtClean="0"/>
              <a:t>Kanban</a:t>
            </a:r>
            <a:r>
              <a:rPr lang="en-US" baseline="0" dirty="0" smtClean="0"/>
              <a:t>.  See https://</a:t>
            </a:r>
            <a:r>
              <a:rPr lang="en-US" baseline="0" dirty="0" err="1" smtClean="0"/>
              <a:t>trello.com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SPMH </a:t>
            </a:r>
            <a:r>
              <a:rPr lang="en-US" dirty="0" err="1" smtClean="0"/>
              <a:t>pp</a:t>
            </a:r>
            <a:r>
              <a:rPr lang="en-US" dirty="0" smtClean="0"/>
              <a:t> 47-9.</a:t>
            </a:r>
          </a:p>
          <a:p>
            <a:r>
              <a:rPr lang="en-US" dirty="0" smtClean="0"/>
              <a:t>Image from http://</a:t>
            </a:r>
            <a:r>
              <a:rPr lang="en-US" dirty="0" err="1" smtClean="0"/>
              <a:t>likeateam.com</a:t>
            </a:r>
            <a:r>
              <a:rPr lang="en-US" dirty="0" smtClean="0"/>
              <a:t>/empowerment-of-team-members/.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topics from SPMH</a:t>
            </a:r>
            <a:r>
              <a:rPr lang="en-US" baseline="0" dirty="0" smtClean="0"/>
              <a:t> p 51.</a:t>
            </a:r>
            <a:endParaRPr lang="en-US" dirty="0" smtClean="0"/>
          </a:p>
          <a:p>
            <a:r>
              <a:rPr lang="en-US" dirty="0" smtClean="0"/>
              <a:t>Bottom list: These are standard aspects of a culture, from sociology.  See, for example, http://</a:t>
            </a:r>
            <a:r>
              <a:rPr lang="en-US" dirty="0" err="1" smtClean="0"/>
              <a:t>changingminds.org</a:t>
            </a:r>
            <a:r>
              <a:rPr lang="en-US" dirty="0" smtClean="0"/>
              <a:t>/explanations/culture/</a:t>
            </a:r>
            <a:r>
              <a:rPr lang="en-US" dirty="0" err="1" smtClean="0"/>
              <a:t>elements_of_culture.htm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Image from http://</a:t>
            </a:r>
            <a:r>
              <a:rPr lang="en-US" dirty="0" err="1" smtClean="0"/>
              <a:t>www.touregypt.net</a:t>
            </a:r>
            <a:r>
              <a:rPr lang="en-US" dirty="0" smtClean="0"/>
              <a:t>/</a:t>
            </a:r>
            <a:r>
              <a:rPr lang="en-US" dirty="0" err="1" smtClean="0"/>
              <a:t>featurestories</a:t>
            </a:r>
            <a:r>
              <a:rPr lang="en-US" dirty="0" smtClean="0"/>
              <a:t>/symbolism2.htm.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SPMH</a:t>
            </a:r>
            <a:r>
              <a:rPr lang="en-US" baseline="0" dirty="0" smtClean="0"/>
              <a:t> p 52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Cartoon from http://</a:t>
            </a:r>
            <a:r>
              <a:rPr lang="en-US" baseline="0" dirty="0" err="1" smtClean="0"/>
              <a:t>www.zdnet.com</a:t>
            </a:r>
            <a:r>
              <a:rPr lang="en-US" baseline="0" dirty="0" smtClean="0"/>
              <a:t>/article/</a:t>
            </a:r>
            <a:r>
              <a:rPr lang="en-US" baseline="0" dirty="0" err="1" smtClean="0"/>
              <a:t>dilbert</a:t>
            </a:r>
            <a:r>
              <a:rPr lang="en-US" baseline="0" dirty="0" smtClean="0"/>
              <a:t>-on-project-management-reporting/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SPMH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55 – 58.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6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SPMH</a:t>
            </a:r>
            <a:r>
              <a:rPr lang="en-US" baseline="0" dirty="0" smtClean="0"/>
              <a:t>  p 62</a:t>
            </a:r>
          </a:p>
          <a:p>
            <a:r>
              <a:rPr lang="en-US" baseline="0" dirty="0" smtClean="0"/>
              <a:t>Earned Value chart from https://</a:t>
            </a:r>
            <a:r>
              <a:rPr lang="en-US" baseline="0" dirty="0" err="1" smtClean="0"/>
              <a:t>pramodrrao.wordpress.com</a:t>
            </a:r>
            <a:r>
              <a:rPr lang="en-US" baseline="0" dirty="0" smtClean="0"/>
              <a:t>/2011/03/12/earned-value-management-how-to/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en.wikiversity.org</a:t>
            </a:r>
            <a:r>
              <a:rPr lang="en-US" dirty="0" smtClean="0"/>
              <a:t>/wiki/</a:t>
            </a:r>
            <a:r>
              <a:rPr lang="en-US" dirty="0" err="1" smtClean="0"/>
              <a:t>Motivation_and_emotion</a:t>
            </a:r>
            <a:r>
              <a:rPr lang="en-US" dirty="0" smtClean="0"/>
              <a:t>/Textbook/Motivation/Arousal.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movie</a:t>
            </a:r>
            <a:r>
              <a:rPr lang="en-US" baseline="0" dirty="0" smtClean="0"/>
              <a:t> “Whiplash” taken from http://</a:t>
            </a:r>
            <a:r>
              <a:rPr lang="en-US" baseline="0" dirty="0" err="1" smtClean="0"/>
              <a:t>www.latimes.com</a:t>
            </a:r>
            <a:r>
              <a:rPr lang="en-US" baseline="0" dirty="0" smtClean="0"/>
              <a:t>/entertainment/movies/la-et-mn-whiplash-review-20141010-column.html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scholarsus.com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3615-7D84-2545-A25E-016BFD62C7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0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5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4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B5F2-652A-B441-9C87-1B16610E03F1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1687-7992-0E45-AC73-624916C466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D51687-7992-0E45-AC73-624916C4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k_breakdown_structure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0703"/>
            <a:ext cx="7772400" cy="1470025"/>
          </a:xfrm>
        </p:spPr>
        <p:txBody>
          <a:bodyPr/>
          <a:lstStyle/>
          <a:p>
            <a:r>
              <a:rPr lang="en-US" dirty="0" smtClean="0"/>
              <a:t>Day-to-day planning – “Old school”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6478"/>
            <a:ext cx="6400800" cy="1752600"/>
          </a:xfrm>
        </p:spPr>
        <p:txBody>
          <a:bodyPr/>
          <a:lstStyle/>
          <a:p>
            <a:r>
              <a:rPr lang="en-US" dirty="0" smtClean="0"/>
              <a:t>How planning leads to success</a:t>
            </a:r>
          </a:p>
          <a:p>
            <a:r>
              <a:rPr lang="en-US" dirty="0" smtClean="0"/>
              <a:t>Parts of Phillips,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0"/>
            <a:ext cx="1051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CSSE579</a:t>
            </a:r>
          </a:p>
          <a:p>
            <a:pPr algn="ctr"/>
            <a:r>
              <a:rPr lang="en-US" dirty="0" smtClean="0"/>
              <a:t>Session 5</a:t>
            </a:r>
          </a:p>
          <a:p>
            <a:pPr algn="ctr"/>
            <a:r>
              <a:rPr lang="en-US" dirty="0" smtClean="0"/>
              <a:t>Part 1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191" y="151324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quantifiable, objective data</a:t>
            </a:r>
          </a:p>
          <a:p>
            <a:pPr lvl="1"/>
            <a:r>
              <a:rPr lang="en-US" dirty="0" smtClean="0"/>
              <a:t>Not hunches</a:t>
            </a:r>
          </a:p>
          <a:p>
            <a:r>
              <a:rPr lang="en-US" dirty="0" smtClean="0"/>
              <a:t>Explain clearly</a:t>
            </a:r>
          </a:p>
          <a:p>
            <a:r>
              <a:rPr lang="en-US" dirty="0" smtClean="0"/>
              <a:t>Make decisions visible</a:t>
            </a:r>
          </a:p>
          <a:p>
            <a:pPr lvl="1"/>
            <a:r>
              <a:rPr lang="en-US" dirty="0" smtClean="0"/>
              <a:t>Upwards and downwards</a:t>
            </a:r>
          </a:p>
          <a:p>
            <a:r>
              <a:rPr lang="en-US" dirty="0" smtClean="0"/>
              <a:t>What else is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8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environment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psychology version of Weinberg’s curve (p 87):</a:t>
            </a:r>
          </a:p>
          <a:p>
            <a:pPr lvl="1"/>
            <a:r>
              <a:rPr lang="en-US" dirty="0" smtClean="0"/>
              <a:t>Arousal = energy source for behavior</a:t>
            </a:r>
          </a:p>
          <a:p>
            <a:r>
              <a:rPr lang="en-US" dirty="0" smtClean="0"/>
              <a:t>This is Yerkes and </a:t>
            </a:r>
            <a:br>
              <a:rPr lang="en-US" dirty="0" smtClean="0"/>
            </a:br>
            <a:r>
              <a:rPr lang="en-US" dirty="0" smtClean="0"/>
              <a:t>Dodson’s inverted U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 smtClean="0"/>
              <a:t>Variables influencing </a:t>
            </a:r>
            <a:br>
              <a:rPr lang="en-US" dirty="0" smtClean="0"/>
            </a:br>
            <a:r>
              <a:rPr lang="en-US" dirty="0" smtClean="0"/>
              <a:t>the graph:</a:t>
            </a:r>
          </a:p>
          <a:p>
            <a:pPr lvl="1"/>
            <a:r>
              <a:rPr lang="en-US" dirty="0" smtClean="0"/>
              <a:t>Skill level</a:t>
            </a:r>
          </a:p>
          <a:p>
            <a:pPr lvl="1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Trait anxiety</a:t>
            </a:r>
          </a:p>
          <a:p>
            <a:pPr lvl="1"/>
            <a:r>
              <a:rPr lang="en-US" dirty="0" smtClean="0"/>
              <a:t>Task complexity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70" y="2907666"/>
            <a:ext cx="3810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4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not recommended…</a:t>
            </a:r>
            <a:endParaRPr lang="en-US" dirty="0"/>
          </a:p>
        </p:txBody>
      </p:sp>
      <p:pic>
        <p:nvPicPr>
          <p:cNvPr id="4" name="Picture 3" descr="la-et-mn-whiplash-review-201410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56" y="2800807"/>
            <a:ext cx="5041914" cy="3360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6643" y="3791340"/>
            <a:ext cx="156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“You call that a rim shot!?”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tend to thrive on:</a:t>
            </a:r>
          </a:p>
          <a:p>
            <a:pPr lvl="1"/>
            <a:r>
              <a:rPr lang="en-US" dirty="0" smtClean="0"/>
              <a:t>Setting goals and recognizing achievement of those goals</a:t>
            </a:r>
          </a:p>
          <a:p>
            <a:pPr lvl="1"/>
            <a:r>
              <a:rPr lang="en-US" dirty="0" smtClean="0"/>
              <a:t>Coaching and teaching</a:t>
            </a:r>
          </a:p>
          <a:p>
            <a:pPr lvl="1"/>
            <a:r>
              <a:rPr lang="en-US" dirty="0" smtClean="0"/>
              <a:t>Small groups working </a:t>
            </a:r>
            <a:br>
              <a:rPr lang="en-US" dirty="0" smtClean="0"/>
            </a:br>
            <a:r>
              <a:rPr lang="en-US" dirty="0" smtClean="0"/>
              <a:t>together</a:t>
            </a:r>
          </a:p>
          <a:p>
            <a:pPr lvl="2"/>
            <a:r>
              <a:rPr lang="en-US" dirty="0" smtClean="0"/>
              <a:t>On almost anything…</a:t>
            </a:r>
          </a:p>
          <a:p>
            <a:pPr lvl="2"/>
            <a:r>
              <a:rPr lang="en-US" dirty="0" smtClean="0"/>
              <a:t>Especially if they picked it!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88" y="3069044"/>
            <a:ext cx="3433606" cy="22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is tricky…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72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rule is, need to do it often</a:t>
            </a:r>
          </a:p>
          <a:p>
            <a:pPr lvl="1"/>
            <a:r>
              <a:rPr lang="en-US" sz="2400" dirty="0" smtClean="0"/>
              <a:t>Like, if you go a couple weeks and nobody checks to see how you are doing, you tend to drift.</a:t>
            </a:r>
          </a:p>
          <a:p>
            <a:r>
              <a:rPr lang="en-US" sz="2800" dirty="0" smtClean="0"/>
              <a:t>Another rule is people are different in what they like</a:t>
            </a:r>
          </a:p>
          <a:p>
            <a:pPr lvl="1"/>
            <a:r>
              <a:rPr lang="en-US" sz="2400" dirty="0" smtClean="0"/>
              <a:t>Some people don’t like being singled out</a:t>
            </a:r>
          </a:p>
          <a:p>
            <a:pPr lvl="1"/>
            <a:r>
              <a:rPr lang="en-US" sz="2400" dirty="0" smtClean="0"/>
              <a:t>It is partly a cultural thing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45" y="4423318"/>
            <a:ext cx="3110295" cy="22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more planning perspective – </a:t>
            </a:r>
            <a:br>
              <a:rPr lang="en-US" dirty="0" smtClean="0"/>
            </a:br>
            <a:r>
              <a:rPr lang="en-US" dirty="0" smtClean="0"/>
              <a:t>Work Breakdown Structure (WBS)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</a:t>
            </a:r>
            <a:r>
              <a:rPr lang="en-US" sz="2400" dirty="0" smtClean="0"/>
              <a:t>intro </a:t>
            </a:r>
            <a:r>
              <a:rPr lang="en-US" sz="2000" dirty="0" smtClean="0"/>
              <a:t>article </a:t>
            </a:r>
            <a:r>
              <a:rPr lang="en-US" sz="2000" dirty="0" err="1" smtClean="0"/>
              <a:t>at</a:t>
            </a:r>
            <a:r>
              <a:rPr lang="en-US" sz="2000" dirty="0" err="1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://en.wikipedia.org/wiki/</a:t>
            </a:r>
            <a:r>
              <a:rPr lang="en-US" sz="2400" dirty="0" smtClean="0">
                <a:hlinkClick r:id="rId3"/>
              </a:rPr>
              <a:t>Work_breakdown_structure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3449849"/>
            <a:ext cx="5461000" cy="2493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4953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 is to partition the work into a low-level set of outcomes, then do “tasks” required to achieve those.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5105400"/>
            <a:ext cx="5867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For project / paper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Get together (starting now) with your teammates from your own project, if any, and investigate:</a:t>
            </a:r>
          </a:p>
          <a:p>
            <a:r>
              <a:rPr lang="en-US" sz="2000" dirty="0" smtClean="0"/>
              <a:t>Is there </a:t>
            </a:r>
            <a:r>
              <a:rPr lang="en-US" sz="2000" dirty="0"/>
              <a:t>a “Work Breakdown Structure” (WBS</a:t>
            </a:r>
            <a:r>
              <a:rPr lang="en-US" sz="2000" dirty="0" smtClean="0"/>
              <a:t>)?</a:t>
            </a:r>
          </a:p>
          <a:p>
            <a:pPr lvl="1"/>
            <a:r>
              <a:rPr lang="en-US" sz="1600" dirty="0" smtClean="0"/>
              <a:t>What does it look like?</a:t>
            </a:r>
          </a:p>
          <a:p>
            <a:pPr lvl="1"/>
            <a:r>
              <a:rPr lang="en-US" sz="1600" dirty="0" smtClean="0"/>
              <a:t>If you are using Agile, what is the equivalent?</a:t>
            </a:r>
          </a:p>
          <a:p>
            <a:pPr lvl="1"/>
            <a:r>
              <a:rPr lang="en-US" sz="1600" dirty="0" smtClean="0"/>
              <a:t>Maybe your systems engineer does this?</a:t>
            </a:r>
          </a:p>
          <a:p>
            <a:pPr lvl="1"/>
            <a:r>
              <a:rPr lang="en-US" sz="1600" dirty="0" smtClean="0"/>
              <a:t>Or your PE?</a:t>
            </a:r>
          </a:p>
          <a:p>
            <a:r>
              <a:rPr lang="en-US" sz="2000" dirty="0" smtClean="0"/>
              <a:t>If not, could you create one for your project, like on the last slide?</a:t>
            </a:r>
          </a:p>
          <a:p>
            <a:r>
              <a:rPr lang="en-US" sz="2000" dirty="0" smtClean="0"/>
              <a:t>Start with say user stories or “</a:t>
            </a:r>
            <a:r>
              <a:rPr lang="en-US" sz="2000" dirty="0" err="1" smtClean="0"/>
              <a:t>Trello</a:t>
            </a:r>
            <a:r>
              <a:rPr lang="en-US" sz="2000" dirty="0" smtClean="0"/>
              <a:t> tasks”</a:t>
            </a:r>
          </a:p>
          <a:p>
            <a:pPr lvl="1"/>
            <a:r>
              <a:rPr lang="en-US" sz="1600" dirty="0" smtClean="0"/>
              <a:t>These might need enhancement!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Try to “partition” the work by outcomes. Then list key “tasks” for each outcome. And – the people doing them!</a:t>
            </a:r>
          </a:p>
          <a:p>
            <a:r>
              <a:rPr lang="en-US" sz="2000" dirty="0" smtClean="0"/>
              <a:t>Get to a low enough level, given what you know now about the project, that we can organize these into a plan, tomorrow in class.</a:t>
            </a:r>
          </a:p>
          <a:p>
            <a:r>
              <a:rPr lang="en-US" sz="2000" dirty="0" smtClean="0"/>
              <a:t>Estimate </a:t>
            </a:r>
            <a:r>
              <a:rPr lang="en-US" sz="2000" i="1" dirty="0" smtClean="0"/>
              <a:t>how long </a:t>
            </a:r>
            <a:r>
              <a:rPr lang="en-US" sz="2000" dirty="0" smtClean="0"/>
              <a:t>you think each will take.</a:t>
            </a:r>
          </a:p>
          <a:p>
            <a:r>
              <a:rPr lang="en-US" sz="2000" dirty="0" smtClean="0"/>
              <a:t>Be ready to report to the class how this went, at least in generality.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252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6"/>
            <a:ext cx="8229600" cy="1143000"/>
          </a:xfrm>
        </p:spPr>
        <p:txBody>
          <a:bodyPr/>
          <a:lstStyle/>
          <a:p>
            <a:r>
              <a:rPr lang="en-US" dirty="0" smtClean="0"/>
              <a:t>Week 5’s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12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week – Software risk planning and management</a:t>
            </a:r>
          </a:p>
          <a:p>
            <a:pPr lvl="1"/>
            <a:r>
              <a:rPr lang="en-US" sz="2400" dirty="0"/>
              <a:t>Also, a couple last readings on planning:</a:t>
            </a:r>
          </a:p>
          <a:p>
            <a:pPr lvl="2"/>
            <a:r>
              <a:rPr lang="en-US" dirty="0"/>
              <a:t>Day-to-day planning – “Old school”</a:t>
            </a:r>
          </a:p>
          <a:p>
            <a:pPr lvl="2"/>
            <a:r>
              <a:rPr lang="en-US" dirty="0"/>
              <a:t>Adapting the plan – in the agile project</a:t>
            </a:r>
          </a:p>
          <a:p>
            <a:pPr lvl="2"/>
            <a:r>
              <a:rPr lang="en-US" dirty="0"/>
              <a:t>And – find a Scrum meeting video to report back about!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week’s project / presentation assignment </a:t>
            </a:r>
            <a:r>
              <a:rPr lang="en-US" sz="2400" dirty="0" smtClean="0"/>
              <a:t>had </a:t>
            </a:r>
            <a:r>
              <a:rPr lang="en-US" sz="2400" dirty="0"/>
              <a:t>two parts:</a:t>
            </a:r>
          </a:p>
          <a:p>
            <a:pPr lvl="2"/>
            <a:r>
              <a:rPr lang="en-US" dirty="0"/>
              <a:t>Ask the usual kinds of questions – samples provided</a:t>
            </a:r>
          </a:p>
          <a:p>
            <a:pPr lvl="2"/>
            <a:r>
              <a:rPr lang="en-US" dirty="0"/>
              <a:t>Run an estimation experiment on yourself - described</a:t>
            </a:r>
          </a:p>
          <a:p>
            <a:r>
              <a:rPr lang="en-US" sz="2400" b="1" dirty="0" smtClean="0"/>
              <a:t>Plus </a:t>
            </a:r>
            <a:r>
              <a:rPr lang="en-US" sz="2400" b="1" dirty="0" smtClean="0">
                <a:sym typeface="Wingdings"/>
              </a:rPr>
              <a:t>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0660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6"/>
            <a:ext cx="8229600" cy="1143000"/>
          </a:xfrm>
        </p:spPr>
        <p:txBody>
          <a:bodyPr/>
          <a:lstStyle/>
          <a:p>
            <a:r>
              <a:rPr lang="en-US" dirty="0" smtClean="0"/>
              <a:t>Week 5’s plan,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12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Plus </a:t>
            </a:r>
            <a:r>
              <a:rPr lang="en-US" sz="2400" dirty="0"/>
              <a:t>– answering some of your key questions! I added to slides here:</a:t>
            </a:r>
          </a:p>
          <a:p>
            <a:pPr lvl="1"/>
            <a:r>
              <a:rPr lang="en-US" sz="2400" dirty="0"/>
              <a:t>Slide set 3-2, Slide 11: CMMI and Agile.</a:t>
            </a:r>
          </a:p>
          <a:p>
            <a:pPr lvl="1"/>
            <a:r>
              <a:rPr lang="en-US" sz="2400" dirty="0"/>
              <a:t>Slide set 3-4, Slides 27+:  Your questions about requirements.</a:t>
            </a:r>
          </a:p>
          <a:p>
            <a:pPr lvl="1"/>
            <a:r>
              <a:rPr lang="en-US" sz="2400" dirty="0"/>
              <a:t>Slide set 4-1, Slides 17+: Your questions on estimation.</a:t>
            </a:r>
          </a:p>
          <a:p>
            <a:r>
              <a:rPr lang="en-US" sz="2400" dirty="0" smtClean="0"/>
              <a:t>Vote on next topics, for weeks 7 – 10.</a:t>
            </a:r>
          </a:p>
          <a:p>
            <a:pPr lvl="1"/>
            <a:r>
              <a:rPr lang="en-US" sz="2400" dirty="0" smtClean="0"/>
              <a:t>See slides at end of slide set 5-4.</a:t>
            </a:r>
          </a:p>
          <a:p>
            <a:r>
              <a:rPr lang="en-US" sz="2400" dirty="0" smtClean="0"/>
              <a:t>Next week’s project / presentation activities:</a:t>
            </a:r>
          </a:p>
          <a:p>
            <a:pPr lvl="1"/>
            <a:r>
              <a:rPr lang="en-US" sz="2400" dirty="0" smtClean="0"/>
              <a:t>The usual questions, and</a:t>
            </a:r>
          </a:p>
          <a:p>
            <a:pPr lvl="1"/>
            <a:r>
              <a:rPr lang="en-US" sz="2400" dirty="0" smtClean="0"/>
              <a:t>A WBS investigation!  (See last slide in this set.)</a:t>
            </a:r>
          </a:p>
          <a:p>
            <a:r>
              <a:rPr lang="en-US" sz="2400" dirty="0" smtClean="0"/>
              <a:t>Coming up next week:  </a:t>
            </a:r>
            <a:r>
              <a:rPr lang="en-US" sz="2400" dirty="0"/>
              <a:t>Progress, Program/Portfolio Management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007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Day-to-day planning:</a:t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 smtClean="0"/>
              <a:t>is “techniques of leadership”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035"/>
            <a:ext cx="8229600" cy="4525963"/>
          </a:xfrm>
        </p:spPr>
        <p:txBody>
          <a:bodyPr/>
          <a:lstStyle/>
          <a:p>
            <a:r>
              <a:rPr lang="en-US" dirty="0" smtClean="0"/>
              <a:t>Not just, “Ok, you have a plan, now use charisma…”</a:t>
            </a:r>
          </a:p>
          <a:p>
            <a:r>
              <a:rPr lang="en-US" dirty="0" smtClean="0"/>
              <a:t>Balancing the 3 P’s:</a:t>
            </a:r>
          </a:p>
          <a:p>
            <a:pPr lvl="1"/>
            <a:r>
              <a:rPr lang="en-US" dirty="0" smtClean="0"/>
              <a:t>Emotional safety</a:t>
            </a:r>
          </a:p>
          <a:p>
            <a:pPr lvl="1"/>
            <a:r>
              <a:rPr lang="en-US" dirty="0" smtClean="0"/>
              <a:t>Team empowerment</a:t>
            </a:r>
          </a:p>
          <a:p>
            <a:pPr lvl="1"/>
            <a:r>
              <a:rPr lang="en-US" dirty="0" smtClean="0"/>
              <a:t>High personal interaction</a:t>
            </a:r>
          </a:p>
          <a:p>
            <a:pPr lvl="1"/>
            <a:r>
              <a:rPr lang="en-US" dirty="0" smtClean="0"/>
              <a:t>Work </a:t>
            </a:r>
            <a:r>
              <a:rPr lang="en-US" i="1" dirty="0" smtClean="0"/>
              <a:t>and</a:t>
            </a:r>
            <a:r>
              <a:rPr lang="en-US" dirty="0" smtClean="0"/>
              <a:t> rest!</a:t>
            </a:r>
            <a:endParaRPr lang="en-US" dirty="0"/>
          </a:p>
        </p:txBody>
      </p:sp>
      <p:pic>
        <p:nvPicPr>
          <p:cNvPr id="4" name="Picture 3" descr="empowering-orthers-to-achieve-success.gi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7616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that promotes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27" y="1600200"/>
            <a:ext cx="625832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Frequent successes</a:t>
            </a:r>
          </a:p>
          <a:p>
            <a:pPr lvl="1"/>
            <a:r>
              <a:rPr lang="en-US" dirty="0" smtClean="0"/>
              <a:t>And feedback about those</a:t>
            </a:r>
          </a:p>
          <a:p>
            <a:r>
              <a:rPr lang="en-US" dirty="0" smtClean="0"/>
              <a:t>Dealing with causes of failure</a:t>
            </a:r>
          </a:p>
          <a:p>
            <a:r>
              <a:rPr lang="en-US" dirty="0" smtClean="0"/>
              <a:t>Reinforcing work principles</a:t>
            </a:r>
          </a:p>
          <a:p>
            <a:pPr lvl="1"/>
            <a:r>
              <a:rPr lang="en-US" dirty="0" smtClean="0"/>
              <a:t>The social side of productivity</a:t>
            </a:r>
          </a:p>
          <a:p>
            <a:pPr lvl="2"/>
            <a:r>
              <a:rPr lang="en-US" dirty="0" smtClean="0"/>
              <a:t>Pleasant and productive go together</a:t>
            </a:r>
          </a:p>
          <a:p>
            <a:pPr lvl="2"/>
            <a:r>
              <a:rPr lang="en-US" dirty="0" smtClean="0"/>
              <a:t>Trust</a:t>
            </a:r>
          </a:p>
          <a:p>
            <a:pPr lvl="2"/>
            <a:r>
              <a:rPr lang="en-US" dirty="0" smtClean="0"/>
              <a:t>Each group is a “micro-culture” defined by:</a:t>
            </a:r>
          </a:p>
          <a:p>
            <a:pPr lvl="3"/>
            <a:r>
              <a:rPr lang="en-US" dirty="0" smtClean="0"/>
              <a:t>Their rituals (formalities, rules, traditions, attitudes)</a:t>
            </a:r>
          </a:p>
          <a:p>
            <a:pPr lvl="3"/>
            <a:r>
              <a:rPr lang="en-US" dirty="0" smtClean="0"/>
              <a:t>Ceremonies (What do they celebrate? What are their stories?)</a:t>
            </a:r>
          </a:p>
          <a:p>
            <a:pPr lvl="3"/>
            <a:r>
              <a:rPr lang="en-US" dirty="0" smtClean="0"/>
              <a:t>Artifacts (What objects do they value?)</a:t>
            </a:r>
          </a:p>
          <a:p>
            <a:pPr lvl="3"/>
            <a:r>
              <a:rPr lang="en-US" dirty="0" smtClean="0"/>
              <a:t>Symbols (How do they talk about their work?  What’s on the wall? Who are the heroes?)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26" y="1732302"/>
            <a:ext cx="2316216" cy="3718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0570" y="5495391"/>
            <a:ext cx="242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Joining a new group? At first, it can feel like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1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a plan </a:t>
            </a:r>
            <a:r>
              <a:rPr lang="en-US" dirty="0" smtClean="0">
                <a:sym typeface="Wingdings"/>
              </a:rPr>
              <a:t>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66" y="137544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is what Agile is all about, too</a:t>
            </a:r>
          </a:p>
          <a:p>
            <a:pPr lvl="1"/>
            <a:r>
              <a:rPr lang="en-US" sz="2400" dirty="0" smtClean="0"/>
              <a:t>Everyone sees everything, as much as possible</a:t>
            </a:r>
          </a:p>
          <a:p>
            <a:pPr lvl="2"/>
            <a:r>
              <a:rPr lang="en-US" sz="2000" dirty="0" smtClean="0"/>
              <a:t>And as often as possible</a:t>
            </a:r>
          </a:p>
          <a:p>
            <a:pPr lvl="1"/>
            <a:r>
              <a:rPr lang="en-US" sz="2400" dirty="0" smtClean="0"/>
              <a:t>Including the person paying for it</a:t>
            </a:r>
          </a:p>
          <a:p>
            <a:r>
              <a:rPr lang="en-US" sz="2800" dirty="0" smtClean="0"/>
              <a:t>In “Old School,” achievement is “controlled”:</a:t>
            </a:r>
          </a:p>
          <a:p>
            <a:pPr lvl="1"/>
            <a:r>
              <a:rPr lang="en-US" sz="2400" dirty="0" smtClean="0"/>
              <a:t>  Control = plan + status + corrective action</a:t>
            </a:r>
          </a:p>
          <a:p>
            <a:r>
              <a:rPr lang="en-US" sz="2800" dirty="0" smtClean="0"/>
              <a:t>How do you collect status?</a:t>
            </a:r>
          </a:p>
          <a:p>
            <a:pPr lvl="1"/>
            <a:r>
              <a:rPr lang="en-US" sz="2400" dirty="0" smtClean="0"/>
              <a:t>It’s available, or</a:t>
            </a:r>
          </a:p>
          <a:p>
            <a:pPr lvl="1"/>
            <a:r>
              <a:rPr lang="en-US" sz="2400" dirty="0" smtClean="0"/>
              <a:t>It’s visible, and</a:t>
            </a:r>
          </a:p>
          <a:p>
            <a:pPr lvl="1"/>
            <a:r>
              <a:rPr lang="en-US" sz="2400" dirty="0" smtClean="0"/>
              <a:t>It’s undistorted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56" y="4663776"/>
            <a:ext cx="5556320" cy="19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would be nice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the collection of data were automatic.</a:t>
            </a:r>
          </a:p>
          <a:p>
            <a:pPr lvl="1"/>
            <a:r>
              <a:rPr lang="en-US" dirty="0" smtClean="0"/>
              <a:t>But it’s not.</a:t>
            </a:r>
          </a:p>
          <a:p>
            <a:pPr lvl="1"/>
            <a:r>
              <a:rPr lang="en-US" dirty="0" smtClean="0"/>
              <a:t>Getting more data is generally a burden.</a:t>
            </a:r>
          </a:p>
          <a:p>
            <a:r>
              <a:rPr lang="en-US" dirty="0" smtClean="0"/>
              <a:t>And, it can’t all be automatic.</a:t>
            </a:r>
          </a:p>
          <a:p>
            <a:pPr lvl="1"/>
            <a:r>
              <a:rPr lang="en-US" dirty="0" smtClean="0"/>
              <a:t>Part of leadership is interacting with people about how they are doing:</a:t>
            </a:r>
          </a:p>
          <a:p>
            <a:pPr lvl="2"/>
            <a:r>
              <a:rPr lang="en-US" dirty="0" smtClean="0"/>
              <a:t>“What are you doing today?”</a:t>
            </a:r>
          </a:p>
          <a:p>
            <a:pPr lvl="2"/>
            <a:r>
              <a:rPr lang="en-US" dirty="0" smtClean="0"/>
              <a:t>“What does the plan say you are supposed to be doing today?”</a:t>
            </a:r>
          </a:p>
          <a:p>
            <a:pPr lvl="2"/>
            <a:r>
              <a:rPr lang="en-US" dirty="0" smtClean="0"/>
              <a:t>Which leads to, “Why are you blocked?” etc.</a:t>
            </a:r>
          </a:p>
          <a:p>
            <a:pPr lvl="2"/>
            <a:r>
              <a:rPr lang="en-US" dirty="0" smtClean="0"/>
              <a:t>In Agile, this is the daily stand-up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6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get back to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key pieces –</a:t>
            </a:r>
          </a:p>
          <a:p>
            <a:pPr lvl="1"/>
            <a:r>
              <a:rPr lang="en-US" dirty="0" smtClean="0"/>
              <a:t>Reviews, walkthroughs, inspections.</a:t>
            </a:r>
          </a:p>
          <a:p>
            <a:r>
              <a:rPr lang="en-US" dirty="0" smtClean="0"/>
              <a:t>Key thing is status </a:t>
            </a:r>
            <a:r>
              <a:rPr lang="en-US" dirty="0" err="1" smtClean="0"/>
              <a:t>vs</a:t>
            </a:r>
            <a:r>
              <a:rPr lang="en-US" dirty="0" smtClean="0"/>
              <a:t> plan,</a:t>
            </a:r>
          </a:p>
          <a:p>
            <a:pPr lvl="1"/>
            <a:r>
              <a:rPr lang="en-US" dirty="0" smtClean="0"/>
              <a:t>And what to do if they don’t match.</a:t>
            </a:r>
          </a:p>
          <a:p>
            <a:r>
              <a:rPr lang="en-US" dirty="0" smtClean="0"/>
              <a:t>Which leads to dealing with risks.</a:t>
            </a:r>
          </a:p>
          <a:p>
            <a:pPr lvl="1"/>
            <a:r>
              <a:rPr lang="en-US" dirty="0" smtClean="0"/>
              <a:t>Which is the second topic for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2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Visibility, “Old school”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Phillips recommends a “Management information center” for a project.</a:t>
            </a:r>
          </a:p>
          <a:p>
            <a:r>
              <a:rPr lang="en-US" dirty="0" smtClean="0"/>
              <a:t>Typical things  on </a:t>
            </a:r>
            <a:br>
              <a:rPr lang="en-US" dirty="0" smtClean="0"/>
            </a:br>
            <a:r>
              <a:rPr lang="en-US" dirty="0" smtClean="0"/>
              <a:t>display there– </a:t>
            </a:r>
          </a:p>
          <a:p>
            <a:pPr lvl="1"/>
            <a:r>
              <a:rPr lang="en-US" dirty="0" smtClean="0"/>
              <a:t>Gantt Chart, </a:t>
            </a:r>
          </a:p>
          <a:p>
            <a:pPr lvl="1"/>
            <a:r>
              <a:rPr lang="en-US" dirty="0" smtClean="0"/>
              <a:t>EV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46" y="2960422"/>
            <a:ext cx="4548909" cy="34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1285</Words>
  <Application>Microsoft Macintosh PowerPoint</Application>
  <PresentationFormat>On-screen Show (4:3)</PresentationFormat>
  <Paragraphs>162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Day-to-day planning – “Old school”</vt:lpstr>
      <vt:lpstr>Week 5’s plan</vt:lpstr>
      <vt:lpstr>Week 5’s plan, cntd</vt:lpstr>
      <vt:lpstr>Day-to-day planning: This is “techniques of leadership”</vt:lpstr>
      <vt:lpstr>Structure that promotes success</vt:lpstr>
      <vt:lpstr>Achieving a plan  Visibility</vt:lpstr>
      <vt:lpstr>It would be nice if…</vt:lpstr>
      <vt:lpstr>We’ll get back to metrics</vt:lpstr>
      <vt:lpstr>Visibility, “Old school”</vt:lpstr>
      <vt:lpstr>Making decisions</vt:lpstr>
      <vt:lpstr>Keeping the environment good</vt:lpstr>
      <vt:lpstr>So,</vt:lpstr>
      <vt:lpstr>Instead,</vt:lpstr>
      <vt:lpstr>Recognition is tricky…</vt:lpstr>
      <vt:lpstr>One more planning perspective –  Work Breakdown Structure (WBS)</vt:lpstr>
      <vt:lpstr>For project / paper next week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Day-to-day planning – “Old school”</dc:title>
  <dc:creator>Steve Chenoweth</dc:creator>
  <cp:lastModifiedBy>Steve Chenoweth</cp:lastModifiedBy>
  <cp:revision>23</cp:revision>
  <dcterms:created xsi:type="dcterms:W3CDTF">2015-04-02T18:59:35Z</dcterms:created>
  <dcterms:modified xsi:type="dcterms:W3CDTF">2015-04-09T10:35:38Z</dcterms:modified>
</cp:coreProperties>
</file>